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65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7" r:id="rId11"/>
    <p:sldId id="268" r:id="rId12"/>
    <p:sldId id="264" r:id="rId13"/>
    <p:sldId id="269" r:id="rId14"/>
  </p:sldIdLst>
  <p:sldSz cx="14630400" cy="8229600"/>
  <p:notesSz cx="8229600" cy="14630400"/>
  <p:embeddedFontLst>
    <p:embeddedFont>
      <p:font typeface="Heebo Light" pitchFamily="2" charset="-79"/>
      <p:regular r:id="rId16"/>
    </p:embeddedFont>
    <p:embeddedFont>
      <p:font typeface="Inter" panose="020B0604020202020204" charset="0"/>
      <p:regular r:id="rId17"/>
    </p:embeddedFont>
    <p:embeddedFont>
      <p:font typeface="Montserrat" panose="00000500000000000000" pitchFamily="2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146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F1704E-9087-D37F-03BA-29FF6E2B0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725A78-5F04-47D1-CE4A-7B6079B972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015AC9-D44A-012C-7E93-EB403947E5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6E8ED-308D-5AAC-6B4E-DC1C3EA2C3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9754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C42197-BD61-D0A3-D7A9-E5B2317AF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270D07-0B50-65A6-A3BA-1913ABAC71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38DC55-A273-FE16-9AF8-4B17B9F101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37A94-182A-F007-96FC-485BB2BDE7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4409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0" r:id="rId3"/>
    <p:sldLayoutId id="2147483659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02145" y="1269401"/>
            <a:ext cx="7556421" cy="2596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Blockchain Voting System using Face Recognition Voting System with DAO Governance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5216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Secure, Transparent, and Decentralized Approach to Voting using DAO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756439" y="5139690"/>
            <a:ext cx="6647834" cy="2819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Prepared by G.V.ABHINAV KUMAR GUPTA – 23BCE1037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                       I.SRIRAJ – 23BCE1358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                       M.MOHITH – 23BCE1236</a:t>
            </a:r>
          </a:p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pic>
        <p:nvPicPr>
          <p:cNvPr id="8" name="Image 0">
            <a:extLst>
              <a:ext uri="{FF2B5EF4-FFF2-40B4-BE49-F238E27FC236}">
                <a16:creationId xmlns:a16="http://schemas.microsoft.com/office/drawing/2014/main" id="{D1CAAFD7-6F2D-36E8-154F-B98A1111A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14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02708-F755-2F67-E344-7A402C211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1E75E4E-D116-13C9-5B26-D454BF50CD6E}"/>
              </a:ext>
            </a:extLst>
          </p:cNvPr>
          <p:cNvSpPr/>
          <p:nvPr/>
        </p:nvSpPr>
        <p:spPr>
          <a:xfrm>
            <a:off x="482063" y="316002"/>
            <a:ext cx="1028521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800" dirty="0">
                <a:solidFill>
                  <a:schemeClr val="bg1"/>
                </a:solidFill>
              </a:rPr>
              <a:t>Purpose of Using DAO in the Voting System</a:t>
            </a:r>
            <a:endParaRPr lang="en-US" sz="4650" dirty="0">
              <a:solidFill>
                <a:schemeClr val="bg1"/>
              </a:solidFill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F7435FE4-9FB2-5ADD-BA63-D21CB55F2026}"/>
              </a:ext>
            </a:extLst>
          </p:cNvPr>
          <p:cNvSpPr/>
          <p:nvPr/>
        </p:nvSpPr>
        <p:spPr>
          <a:xfrm>
            <a:off x="793790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DFC5FB93-F94B-292C-D245-3A3447E0F663}"/>
              </a:ext>
            </a:extLst>
          </p:cNvPr>
          <p:cNvSpPr/>
          <p:nvPr/>
        </p:nvSpPr>
        <p:spPr>
          <a:xfrm>
            <a:off x="793790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030ED58A-F7AB-B8E5-CDB6-EB28DAE1A77F}"/>
              </a:ext>
            </a:extLst>
          </p:cNvPr>
          <p:cNvSpPr/>
          <p:nvPr/>
        </p:nvSpPr>
        <p:spPr>
          <a:xfrm>
            <a:off x="5332928" y="3643074"/>
            <a:ext cx="349424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C71EAEEF-E68E-C9EE-B649-90D75B9C4A83}"/>
              </a:ext>
            </a:extLst>
          </p:cNvPr>
          <p:cNvSpPr/>
          <p:nvPr/>
        </p:nvSpPr>
        <p:spPr>
          <a:xfrm>
            <a:off x="5332928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1404E853-F5A4-8FD1-C5EB-4DBE656438BD}"/>
              </a:ext>
            </a:extLst>
          </p:cNvPr>
          <p:cNvSpPr/>
          <p:nvPr/>
        </p:nvSpPr>
        <p:spPr>
          <a:xfrm>
            <a:off x="9872067" y="3643074"/>
            <a:ext cx="32038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BA5EDB2B-DE5E-A902-FFF2-08AF653A14CF}"/>
              </a:ext>
            </a:extLst>
          </p:cNvPr>
          <p:cNvSpPr/>
          <p:nvPr/>
        </p:nvSpPr>
        <p:spPr>
          <a:xfrm>
            <a:off x="9872067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D22874-9F36-3F0C-5C86-C5B4C57E3E7E}"/>
              </a:ext>
            </a:extLst>
          </p:cNvPr>
          <p:cNvSpPr txBox="1"/>
          <p:nvPr/>
        </p:nvSpPr>
        <p:spPr>
          <a:xfrm>
            <a:off x="233943" y="1257999"/>
            <a:ext cx="14225369" cy="7478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 </a:t>
            </a:r>
            <a:r>
              <a:rPr lang="en-US" sz="2400" b="1" dirty="0">
                <a:solidFill>
                  <a:schemeClr val="bg1"/>
                </a:solidFill>
              </a:rPr>
              <a:t>DAO</a:t>
            </a:r>
            <a:r>
              <a:rPr lang="en-US" sz="2400" dirty="0">
                <a:solidFill>
                  <a:schemeClr val="bg1"/>
                </a:solidFill>
              </a:rPr>
              <a:t> enables community-driven decision-making without relying on a central authority. In the context of your 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secure voting system</a:t>
            </a:r>
            <a:r>
              <a:rPr lang="en-US" sz="2400" dirty="0">
                <a:solidFill>
                  <a:schemeClr val="bg1"/>
                </a:solidFill>
              </a:rPr>
              <a:t>, DAO is used to: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1. Empower Voters Beyond Elections</a:t>
            </a:r>
          </a:p>
          <a:p>
            <a:pPr>
              <a:buNone/>
            </a:pPr>
            <a:r>
              <a:rPr lang="en-US" sz="2400" dirty="0">
                <a:solidFill>
                  <a:schemeClr val="bg1"/>
                </a:solidFill>
              </a:rPr>
              <a:t>In traditional voting systems, people vote </a:t>
            </a:r>
            <a:r>
              <a:rPr lang="en-US" sz="2400" b="1" dirty="0">
                <a:solidFill>
                  <a:schemeClr val="bg1"/>
                </a:solidFill>
              </a:rPr>
              <a:t>only for candidates or parties</a:t>
            </a:r>
            <a:r>
              <a:rPr lang="en-US" sz="2400" dirty="0">
                <a:solidFill>
                  <a:schemeClr val="bg1"/>
                </a:solidFill>
              </a:rPr>
              <a:t>. But here, the DAO adds a </a:t>
            </a:r>
            <a:r>
              <a:rPr lang="en-US" sz="2400" b="1" dirty="0">
                <a:solidFill>
                  <a:schemeClr val="bg1"/>
                </a:solidFill>
              </a:rPr>
              <a:t>second layer </a:t>
            </a:r>
          </a:p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of democracy</a:t>
            </a:r>
            <a:r>
              <a:rPr lang="en-US" sz="2400" dirty="0">
                <a:solidFill>
                  <a:schemeClr val="bg1"/>
                </a:solidFill>
              </a:rPr>
              <a:t> by allowing users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Propose</a:t>
            </a:r>
            <a:r>
              <a:rPr lang="en-US" sz="2400" dirty="0">
                <a:solidFill>
                  <a:schemeClr val="bg1"/>
                </a:solidFill>
              </a:rPr>
              <a:t> new rules or improvements (e.g., "Add mobile voting", "Change vote verification method").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Vote</a:t>
            </a:r>
            <a:r>
              <a:rPr lang="en-US" sz="2400" dirty="0">
                <a:solidFill>
                  <a:schemeClr val="bg1"/>
                </a:solidFill>
              </a:rPr>
              <a:t> on proposals submitted by others.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See</a:t>
            </a:r>
            <a:r>
              <a:rPr lang="en-US" sz="2400" dirty="0">
                <a:solidFill>
                  <a:schemeClr val="bg1"/>
                </a:solidFill>
              </a:rPr>
              <a:t> which proposals got accepted or rejected.</a:t>
            </a:r>
          </a:p>
          <a:p>
            <a:r>
              <a:rPr lang="en-US" sz="2400" dirty="0">
                <a:solidFill>
                  <a:schemeClr val="bg1"/>
                </a:solidFill>
              </a:rPr>
              <a:t>➡️ This makes the system </a:t>
            </a:r>
            <a:r>
              <a:rPr lang="en-US" sz="2400" b="1" dirty="0">
                <a:solidFill>
                  <a:schemeClr val="bg1"/>
                </a:solidFill>
              </a:rPr>
              <a:t>interactive</a:t>
            </a:r>
            <a:r>
              <a:rPr lang="en-US" sz="2400" dirty="0">
                <a:solidFill>
                  <a:schemeClr val="bg1"/>
                </a:solidFill>
              </a:rPr>
              <a:t>, </a:t>
            </a:r>
            <a:r>
              <a:rPr lang="en-US" sz="2400" b="1" dirty="0">
                <a:solidFill>
                  <a:schemeClr val="bg1"/>
                </a:solidFill>
              </a:rPr>
              <a:t>dynamic</a:t>
            </a:r>
            <a:r>
              <a:rPr lang="en-US" sz="2400" dirty="0">
                <a:solidFill>
                  <a:schemeClr val="bg1"/>
                </a:solidFill>
              </a:rPr>
              <a:t>, and </a:t>
            </a:r>
            <a:r>
              <a:rPr lang="en-US" sz="2400" b="1" dirty="0">
                <a:solidFill>
                  <a:schemeClr val="bg1"/>
                </a:solidFill>
              </a:rPr>
              <a:t>community-driven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2. Transparent Governance Using Blockchain</a:t>
            </a:r>
          </a:p>
          <a:p>
            <a:pPr>
              <a:buNone/>
            </a:pPr>
            <a:r>
              <a:rPr lang="en-US" sz="2400" dirty="0">
                <a:solidFill>
                  <a:schemeClr val="bg1"/>
                </a:solidFill>
              </a:rPr>
              <a:t>Each proposal, vote, and decision is stored </a:t>
            </a:r>
            <a:r>
              <a:rPr lang="en-US" sz="2400" b="1" dirty="0">
                <a:solidFill>
                  <a:schemeClr val="bg1"/>
                </a:solidFill>
              </a:rPr>
              <a:t>transparently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b="1" dirty="0">
                <a:solidFill>
                  <a:schemeClr val="bg1"/>
                </a:solidFill>
              </a:rPr>
              <a:t>immutably</a:t>
            </a:r>
            <a:r>
              <a:rPr lang="en-US" sz="2400" dirty="0">
                <a:solidFill>
                  <a:schemeClr val="bg1"/>
                </a:solidFill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Ensures no one can </a:t>
            </a:r>
            <a:r>
              <a:rPr lang="en-US" sz="2400" b="1" dirty="0">
                <a:solidFill>
                  <a:schemeClr val="bg1"/>
                </a:solidFill>
              </a:rPr>
              <a:t>tamper</a:t>
            </a:r>
            <a:r>
              <a:rPr lang="en-US" sz="2400" dirty="0">
                <a:solidFill>
                  <a:schemeClr val="bg1"/>
                </a:solidFill>
              </a:rPr>
              <a:t> with the rules or results.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Makes governance </a:t>
            </a:r>
            <a:r>
              <a:rPr lang="en-US" sz="2400" b="1" dirty="0">
                <a:solidFill>
                  <a:schemeClr val="bg1"/>
                </a:solidFill>
              </a:rPr>
              <a:t>traceable</a:t>
            </a:r>
            <a:r>
              <a:rPr lang="en-US" sz="2400" dirty="0">
                <a:solidFill>
                  <a:schemeClr val="bg1"/>
                </a:solidFill>
              </a:rPr>
              <a:t> just like how votes are traceable on the blockchain.</a:t>
            </a:r>
          </a:p>
          <a:p>
            <a:r>
              <a:rPr lang="en-US" sz="2400" dirty="0">
                <a:solidFill>
                  <a:schemeClr val="bg1"/>
                </a:solidFill>
              </a:rPr>
              <a:t>➡️ Voters trust the system more when decisions are visible and secure.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140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7A834-6E3B-4D30-50FA-C4A591A30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77AFA1A-C863-2D0E-006D-D0B977B81141}"/>
              </a:ext>
            </a:extLst>
          </p:cNvPr>
          <p:cNvSpPr/>
          <p:nvPr/>
        </p:nvSpPr>
        <p:spPr>
          <a:xfrm>
            <a:off x="482063" y="316002"/>
            <a:ext cx="1028521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800" dirty="0">
                <a:solidFill>
                  <a:schemeClr val="bg1"/>
                </a:solidFill>
              </a:rPr>
              <a:t>Purpose of Using DAO in the Voting System</a:t>
            </a:r>
            <a:endParaRPr lang="en-US" sz="4650" dirty="0">
              <a:solidFill>
                <a:schemeClr val="bg1"/>
              </a:solidFill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56617CA6-C6FC-7C26-4CA8-6D7921BED3F0}"/>
              </a:ext>
            </a:extLst>
          </p:cNvPr>
          <p:cNvSpPr/>
          <p:nvPr/>
        </p:nvSpPr>
        <p:spPr>
          <a:xfrm>
            <a:off x="793790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F6DC4F65-E771-E3D7-0C56-AE511AC75716}"/>
              </a:ext>
            </a:extLst>
          </p:cNvPr>
          <p:cNvSpPr/>
          <p:nvPr/>
        </p:nvSpPr>
        <p:spPr>
          <a:xfrm>
            <a:off x="793790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DE6C9097-5C2D-765A-36FC-14258210284F}"/>
              </a:ext>
            </a:extLst>
          </p:cNvPr>
          <p:cNvSpPr/>
          <p:nvPr/>
        </p:nvSpPr>
        <p:spPr>
          <a:xfrm>
            <a:off x="5332928" y="3643074"/>
            <a:ext cx="349424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1ED70659-0811-C5C2-3913-073B71749911}"/>
              </a:ext>
            </a:extLst>
          </p:cNvPr>
          <p:cNvSpPr/>
          <p:nvPr/>
        </p:nvSpPr>
        <p:spPr>
          <a:xfrm>
            <a:off x="5332928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9A5E7D9E-AD92-204B-EE15-B61C0F19F4F0}"/>
              </a:ext>
            </a:extLst>
          </p:cNvPr>
          <p:cNvSpPr/>
          <p:nvPr/>
        </p:nvSpPr>
        <p:spPr>
          <a:xfrm>
            <a:off x="9872067" y="3643074"/>
            <a:ext cx="32038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E72BFEC9-944B-0ED1-5F45-3EDC36EFCEF2}"/>
              </a:ext>
            </a:extLst>
          </p:cNvPr>
          <p:cNvSpPr/>
          <p:nvPr/>
        </p:nvSpPr>
        <p:spPr>
          <a:xfrm>
            <a:off x="9872067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24C054-41BC-8A55-F2ED-135603DECFE5}"/>
              </a:ext>
            </a:extLst>
          </p:cNvPr>
          <p:cNvSpPr txBox="1"/>
          <p:nvPr/>
        </p:nvSpPr>
        <p:spPr>
          <a:xfrm>
            <a:off x="233943" y="1257999"/>
            <a:ext cx="14488262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3. Decentralization &amp; Automation</a:t>
            </a:r>
          </a:p>
          <a:p>
            <a:pPr>
              <a:buNone/>
            </a:pPr>
            <a:r>
              <a:rPr lang="en-US" sz="2400" dirty="0">
                <a:solidFill>
                  <a:schemeClr val="bg1"/>
                </a:solidFill>
              </a:rPr>
              <a:t>The DAO logic is: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Decentralized</a:t>
            </a:r>
            <a:r>
              <a:rPr lang="en-US" sz="2400" dirty="0">
                <a:solidFill>
                  <a:schemeClr val="bg1"/>
                </a:solidFill>
              </a:rPr>
              <a:t>: No admin or authority can change proposals or votes.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Automated</a:t>
            </a:r>
            <a:r>
              <a:rPr lang="en-US" sz="2400" dirty="0">
                <a:solidFill>
                  <a:schemeClr val="bg1"/>
                </a:solidFill>
              </a:rPr>
              <a:t>: When a proposal gets enough votes (e.g., 3 YES), it is </a:t>
            </a:r>
            <a:r>
              <a:rPr lang="en-US" sz="2400" b="1" dirty="0">
                <a:solidFill>
                  <a:schemeClr val="bg1"/>
                </a:solidFill>
              </a:rPr>
              <a:t>auto-accepted</a:t>
            </a:r>
            <a:r>
              <a:rPr lang="en-US" sz="2400" dirty="0">
                <a:solidFill>
                  <a:schemeClr val="bg1"/>
                </a:solidFill>
              </a:rPr>
              <a:t> or rejected based on conditions.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➡️ This eliminates manual control, allowing the system to run on </a:t>
            </a:r>
            <a:r>
              <a:rPr lang="en-US" sz="2400" b="1" dirty="0">
                <a:solidFill>
                  <a:schemeClr val="bg1"/>
                </a:solidFill>
              </a:rPr>
              <a:t>pure community consensus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4. Education &amp; Real-world Simulation</a:t>
            </a:r>
          </a:p>
          <a:p>
            <a:pPr>
              <a:buNone/>
            </a:pPr>
            <a:r>
              <a:rPr lang="en-US" sz="2400" dirty="0">
                <a:solidFill>
                  <a:schemeClr val="bg1"/>
                </a:solidFill>
              </a:rPr>
              <a:t>For a student project, DAO also shows: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Understanding of </a:t>
            </a:r>
            <a:r>
              <a:rPr lang="en-US" sz="2400" b="1" dirty="0">
                <a:solidFill>
                  <a:schemeClr val="bg1"/>
                </a:solidFill>
              </a:rPr>
              <a:t>blockchain governance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Practical simulation of </a:t>
            </a:r>
            <a:r>
              <a:rPr lang="en-US" sz="2400" b="1" dirty="0">
                <a:solidFill>
                  <a:schemeClr val="bg1"/>
                </a:solidFill>
              </a:rPr>
              <a:t>future digital democracies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Integration of </a:t>
            </a:r>
            <a:r>
              <a:rPr lang="en-US" sz="2400" b="1" dirty="0">
                <a:solidFill>
                  <a:schemeClr val="bg1"/>
                </a:solidFill>
              </a:rPr>
              <a:t>real voting + governance + face security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7215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5325" y="546378"/>
            <a:ext cx="9590603" cy="620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 and Future Enhancements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695325" y="1564600"/>
            <a:ext cx="1323975" cy="1144667"/>
          </a:xfrm>
          <a:prstGeom prst="roundRect">
            <a:avLst>
              <a:gd name="adj" fmla="val 729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217652" y="1962269"/>
            <a:ext cx="2793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2217896" y="1763197"/>
            <a:ext cx="2483525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Summary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2217896" y="2192774"/>
            <a:ext cx="9692997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decentralized, secure, and accessible voting solution integrating blockchain, biometrics, and DAO governance.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2118598" y="2699742"/>
            <a:ext cx="11717179" cy="11430"/>
          </a:xfrm>
          <a:prstGeom prst="roundRect">
            <a:avLst>
              <a:gd name="adj" fmla="val 730077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695325" y="2808565"/>
            <a:ext cx="2647950" cy="1144667"/>
          </a:xfrm>
          <a:prstGeom prst="roundRect">
            <a:avLst>
              <a:gd name="adj" fmla="val 729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1879640" y="3206234"/>
            <a:ext cx="2793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3541871" y="3007162"/>
            <a:ext cx="366188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Advanced Liveness Detection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3541871" y="3436739"/>
            <a:ext cx="5328166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Integrating spoof-resistance to strengthen biometric security.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3442573" y="3943707"/>
            <a:ext cx="10393204" cy="11430"/>
          </a:xfrm>
          <a:prstGeom prst="roundRect">
            <a:avLst>
              <a:gd name="adj" fmla="val 730077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695325" y="4052530"/>
            <a:ext cx="3971925" cy="1144667"/>
          </a:xfrm>
          <a:prstGeom prst="roundRect">
            <a:avLst>
              <a:gd name="adj" fmla="val 729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2541627" y="4450199"/>
            <a:ext cx="2793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4865846" y="4251127"/>
            <a:ext cx="2924651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Zero-Knowledge Proofs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4865846" y="4680704"/>
            <a:ext cx="5373529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Enhance voter privacy while maintaining auditability and trust.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4766548" y="5187672"/>
            <a:ext cx="9069229" cy="11430"/>
          </a:xfrm>
          <a:prstGeom prst="roundRect">
            <a:avLst>
              <a:gd name="adj" fmla="val 730077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6"/>
          <p:cNvSpPr/>
          <p:nvPr/>
        </p:nvSpPr>
        <p:spPr>
          <a:xfrm>
            <a:off x="695325" y="5296495"/>
            <a:ext cx="5295900" cy="1144667"/>
          </a:xfrm>
          <a:prstGeom prst="roundRect">
            <a:avLst>
              <a:gd name="adj" fmla="val 729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 17"/>
          <p:cNvSpPr/>
          <p:nvPr/>
        </p:nvSpPr>
        <p:spPr>
          <a:xfrm>
            <a:off x="3203615" y="5694164"/>
            <a:ext cx="2793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6189821" y="5495092"/>
            <a:ext cx="2954893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Government-Level DAO</a:t>
            </a:r>
            <a:endParaRPr lang="en-US" sz="1950" dirty="0"/>
          </a:p>
        </p:txBody>
      </p:sp>
      <p:sp>
        <p:nvSpPr>
          <p:cNvPr id="21" name="Text 19"/>
          <p:cNvSpPr/>
          <p:nvPr/>
        </p:nvSpPr>
        <p:spPr>
          <a:xfrm>
            <a:off x="6189821" y="5924669"/>
            <a:ext cx="6381393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Scaling governance mechanisms for national or regional electoral bodies.</a:t>
            </a:r>
            <a:endParaRPr lang="en-US" sz="1550" dirty="0"/>
          </a:p>
        </p:txBody>
      </p:sp>
      <p:sp>
        <p:nvSpPr>
          <p:cNvPr id="22" name="Shape 20"/>
          <p:cNvSpPr/>
          <p:nvPr/>
        </p:nvSpPr>
        <p:spPr>
          <a:xfrm>
            <a:off x="6090523" y="6431637"/>
            <a:ext cx="7745254" cy="11430"/>
          </a:xfrm>
          <a:prstGeom prst="roundRect">
            <a:avLst>
              <a:gd name="adj" fmla="val 730077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Shape 21"/>
          <p:cNvSpPr/>
          <p:nvPr/>
        </p:nvSpPr>
        <p:spPr>
          <a:xfrm>
            <a:off x="695325" y="6540460"/>
            <a:ext cx="6619875" cy="1144667"/>
          </a:xfrm>
          <a:prstGeom prst="roundRect">
            <a:avLst>
              <a:gd name="adj" fmla="val 729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4" name="Text 22"/>
          <p:cNvSpPr/>
          <p:nvPr/>
        </p:nvSpPr>
        <p:spPr>
          <a:xfrm>
            <a:off x="3865602" y="6938129"/>
            <a:ext cx="2793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2200" dirty="0"/>
          </a:p>
        </p:txBody>
      </p:sp>
      <p:sp>
        <p:nvSpPr>
          <p:cNvPr id="25" name="Text 23"/>
          <p:cNvSpPr/>
          <p:nvPr/>
        </p:nvSpPr>
        <p:spPr>
          <a:xfrm>
            <a:off x="7513796" y="6739057"/>
            <a:ext cx="2546509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Nationwide Roll-Out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7513796" y="7168634"/>
            <a:ext cx="5969198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Phased deployment to enable remote transparent voting for millions.</a:t>
            </a:r>
            <a:endParaRPr lang="en-US" sz="15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6321"/>
            <a:ext cx="766524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and Future Scope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284815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integrated Blockchain and Face Recognition voting system offers a revolutionary way to secure democratic elections, combining transparency, accessibility, and tamper resistance.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94049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challenges exist, continuous advancements in biometric technology and blockchain scalability will enhance system effectiveness.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16003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Enhancing liveness detection to prevent spoofing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60223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Nationwide deployment for broader adoption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04443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Compliance with evolving privacy laws and protections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57273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4354" y="611267"/>
            <a:ext cx="7588091" cy="2084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Foundations: Blockchain, Face Recognition, and DAO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4354" y="3028831"/>
            <a:ext cx="3682960" cy="2718673"/>
          </a:xfrm>
          <a:prstGeom prst="roundRect">
            <a:avLst>
              <a:gd name="adj" fmla="val 343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494264" y="3258741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494264" y="3739396"/>
            <a:ext cx="3223141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An immutable, transparent, and decentralized ledger technology that securely records every transaction and vote without alteration.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69604" y="3028831"/>
            <a:ext cx="3682960" cy="2718673"/>
          </a:xfrm>
          <a:prstGeom prst="roundRect">
            <a:avLst>
              <a:gd name="adj" fmla="val 343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0399514" y="3258741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Face Recognition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399514" y="3739396"/>
            <a:ext cx="3223141" cy="1778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biometric authentication technique that reliably verifies voter identity through unique facial features, preventing impersonation.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64354" y="5969794"/>
            <a:ext cx="7588091" cy="1651754"/>
          </a:xfrm>
          <a:prstGeom prst="roundRect">
            <a:avLst>
              <a:gd name="adj" fmla="val 565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6494264" y="6199703"/>
            <a:ext cx="661606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DAO (Decentralized Autonomous Organization)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494264" y="6680359"/>
            <a:ext cx="7128272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Community-driven governance framework enabling decentralized decision-making on voting processes and system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931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4023" y="3457813"/>
            <a:ext cx="10949702" cy="673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 in Traditional Voting Systems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4023" y="4696539"/>
            <a:ext cx="484703" cy="484703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454110" y="4696539"/>
            <a:ext cx="361140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Fraud and Vote Tampering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454110" y="5162312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Susceptibility to manipulation and alteration of ballot data undermines election integrity.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22952" y="4696539"/>
            <a:ext cx="484703" cy="484703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8123039" y="4696539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Low Accessibility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8123039" y="5162312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Limited remote voting options reduce participation for certain demographics and those with mobility constraints.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54023" y="6309598"/>
            <a:ext cx="484703" cy="484703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454110" y="6309598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Centralized Control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454110" y="6775371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Traditional systems rely on central authorities, raising risks of censorship or bias.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22952" y="6309598"/>
            <a:ext cx="484703" cy="484703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8123039" y="6309598"/>
            <a:ext cx="402026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Need for Decentralization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8123039" y="6775371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Empowering citizens through decentralized governance is essential for transparent and trustworthy elections.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8715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Secure, Transparent, and Community-Governed Voting System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716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Integrated Solution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5283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Combines Blockchain's immutability, Face Recognition's authentication, and DAO's democratic governance.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716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528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Ensures one-person-one-vote authenticity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9950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Immutable ledger for vote transparency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43722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DAO-driven community decisions for system updates and validations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53584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Proposed Blockchain &amp; Face Recognition Solution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31374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7017306" y="3137416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Decentralization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017306" y="364557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Votes are recorded on a distributed ledger, eliminating centralized control and preventing data manipulation.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1374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0908983" y="3137416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Immutability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908983" y="364557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Blockchain ensures once a vote is cast, it cannot be altered or deleted, reinforcing vote integrity.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94205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7017306" y="594205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One-Person-One-Vote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7017306" y="645021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Biometric face recognition guarantees unique voter authentication, preventing duplicate or fraudulent voting.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81401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136" y="557213"/>
            <a:ext cx="8177332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System Architecture &amp; Workflow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1595557"/>
            <a:ext cx="1013103" cy="1215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26087" y="1798082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Registration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2026087" y="2236113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Citizen data capture for voter eligibility and face data enrollment.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2811304"/>
            <a:ext cx="1013103" cy="12157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26087" y="3013829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Face Verification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2026087" y="3451860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Biometric verification ensures secure voter identity confirmation at polling.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26087" y="4229576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Vote Casting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Valid votes are submitted via smart contracts on blockchain.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26087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DAO Governance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DAO community validates vote tally and authorizes system changes.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26087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Record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Each vote is permanently and transparently recorded in the blockchain ledger.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8745" y="670560"/>
            <a:ext cx="7819311" cy="1182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Technologies Powering the System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172438" y="2127647"/>
            <a:ext cx="425529" cy="491966"/>
          </a:xfrm>
          <a:prstGeom prst="roundRect">
            <a:avLst>
              <a:gd name="adj" fmla="val 12893"/>
            </a:avLst>
          </a:prstGeom>
          <a:solidFill>
            <a:srgbClr val="4D4D5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745" y="2137172"/>
            <a:ext cx="473035" cy="47303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48745" y="2799398"/>
            <a:ext cx="2417207" cy="591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Platforms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6148745" y="3504128"/>
            <a:ext cx="2417207" cy="908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Ethereum and Hyperledger offer secure and scalable decentralized infrastructure.</a:t>
            </a:r>
            <a:endParaRPr lang="en-US" sz="1450" dirty="0"/>
          </a:p>
        </p:txBody>
      </p:sp>
      <p:sp>
        <p:nvSpPr>
          <p:cNvPr id="8" name="Shape 4"/>
          <p:cNvSpPr/>
          <p:nvPr/>
        </p:nvSpPr>
        <p:spPr>
          <a:xfrm>
            <a:off x="8873490" y="2127647"/>
            <a:ext cx="425529" cy="491966"/>
          </a:xfrm>
          <a:prstGeom prst="roundRect">
            <a:avLst>
              <a:gd name="adj" fmla="val 12893"/>
            </a:avLst>
          </a:prstGeom>
          <a:solidFill>
            <a:srgbClr val="4D4D5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9797" y="2137172"/>
            <a:ext cx="473035" cy="47303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849797" y="2799398"/>
            <a:ext cx="2417207" cy="591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Face Recognition Tools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8849797" y="3504128"/>
            <a:ext cx="2417207" cy="908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OpenCV and Dlib provide robust facial biometric verification.</a:t>
            </a:r>
            <a:endParaRPr lang="en-US" sz="1450" dirty="0"/>
          </a:p>
        </p:txBody>
      </p:sp>
      <p:sp>
        <p:nvSpPr>
          <p:cNvPr id="12" name="Shape 7"/>
          <p:cNvSpPr/>
          <p:nvPr/>
        </p:nvSpPr>
        <p:spPr>
          <a:xfrm>
            <a:off x="11574542" y="2127647"/>
            <a:ext cx="425529" cy="491966"/>
          </a:xfrm>
          <a:prstGeom prst="roundRect">
            <a:avLst>
              <a:gd name="adj" fmla="val 12893"/>
            </a:avLst>
          </a:prstGeom>
          <a:solidFill>
            <a:srgbClr val="4D4D5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0848" y="2137172"/>
            <a:ext cx="473035" cy="47303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1550848" y="2799398"/>
            <a:ext cx="236565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Contracts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11550848" y="3208496"/>
            <a:ext cx="2417207" cy="908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Built with Solidity and Web3.js for trustless voting logic execution.</a:t>
            </a:r>
            <a:endParaRPr lang="en-US" sz="1450" dirty="0"/>
          </a:p>
        </p:txBody>
      </p:sp>
      <p:sp>
        <p:nvSpPr>
          <p:cNvPr id="16" name="Shape 10"/>
          <p:cNvSpPr/>
          <p:nvPr/>
        </p:nvSpPr>
        <p:spPr>
          <a:xfrm>
            <a:off x="6172438" y="4970978"/>
            <a:ext cx="425529" cy="491966"/>
          </a:xfrm>
          <a:prstGeom prst="roundRect">
            <a:avLst>
              <a:gd name="adj" fmla="val 12893"/>
            </a:avLst>
          </a:prstGeom>
          <a:solidFill>
            <a:srgbClr val="4D4D5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745" y="4980503"/>
            <a:ext cx="473035" cy="473035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148745" y="5642729"/>
            <a:ext cx="2417207" cy="591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DAO Governance Framework</a:t>
            </a:r>
            <a:endParaRPr lang="en-US" sz="1850" dirty="0"/>
          </a:p>
        </p:txBody>
      </p:sp>
      <p:sp>
        <p:nvSpPr>
          <p:cNvPr id="19" name="Text 12"/>
          <p:cNvSpPr/>
          <p:nvPr/>
        </p:nvSpPr>
        <p:spPr>
          <a:xfrm>
            <a:off x="6148745" y="6347460"/>
            <a:ext cx="2417207" cy="1211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Utilizes Aragon and DAOstack for decentralized voting and community control.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664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Benefits of Blockchain-Based Face Recognition Voting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8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530906" y="347829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Security &amp; Transparency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32304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Immutable records and biometric authentication greatly reduce fraud risks.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478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422583" y="347829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Decentralized Governance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432304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DAO enables citizen participation in system oversight and updates, boosting trust.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2566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530906" y="6256615"/>
            <a:ext cx="48737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Remote Accessibility &amp; Auditability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74703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Voters can securely cast ballots from anywhere, with audit trails to validate results.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7230" y="717590"/>
            <a:ext cx="7749540" cy="1245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 and Limitations to Overcome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7230" y="2261830"/>
            <a:ext cx="7749540" cy="1163122"/>
          </a:xfrm>
          <a:prstGeom prst="roundRect">
            <a:avLst>
              <a:gd name="adj" fmla="val 719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04042" y="2468642"/>
            <a:ext cx="3371731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Face Recognition Accuracy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04042" y="2899529"/>
            <a:ext cx="7335917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Varying lighting, pose, and demographics can impact biometric reliability.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97230" y="3624143"/>
            <a:ext cx="7749540" cy="1163122"/>
          </a:xfrm>
          <a:prstGeom prst="roundRect">
            <a:avLst>
              <a:gd name="adj" fmla="val 719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904042" y="3830955"/>
            <a:ext cx="3421737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Biometric Privacy Concerns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904042" y="4261842"/>
            <a:ext cx="7335917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Protecting sensitive face data from misuse or breaches is critical.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7230" y="4986457"/>
            <a:ext cx="7749540" cy="1163122"/>
          </a:xfrm>
          <a:prstGeom prst="roundRect">
            <a:avLst>
              <a:gd name="adj" fmla="val 719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04042" y="5193268"/>
            <a:ext cx="3034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DAO Governance Delays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04042" y="5624155"/>
            <a:ext cx="7335917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Decision deadlocks or voter apathy can slow system updates and validations.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97230" y="6348770"/>
            <a:ext cx="7749540" cy="1163122"/>
          </a:xfrm>
          <a:prstGeom prst="roundRect">
            <a:avLst>
              <a:gd name="adj" fmla="val 719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904042" y="6555581"/>
            <a:ext cx="36629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Costs &amp; Scalability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904042" y="6986468"/>
            <a:ext cx="7335917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Gas fees and transaction speeds limit large-scale deployment without optimization.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959</Words>
  <Application>Microsoft Office PowerPoint</Application>
  <PresentationFormat>Custom</PresentationFormat>
  <Paragraphs>138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Montserrat</vt:lpstr>
      <vt:lpstr>Heebo Light</vt:lpstr>
      <vt:lpstr>Inter</vt:lpstr>
      <vt:lpstr>Petrona Bold</vt:lpstr>
      <vt:lpstr>Arial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Gunda Venkata Abhinav Kumar Gupta</cp:lastModifiedBy>
  <cp:revision>4</cp:revision>
  <dcterms:created xsi:type="dcterms:W3CDTF">2025-04-23T17:59:19Z</dcterms:created>
  <dcterms:modified xsi:type="dcterms:W3CDTF">2025-04-23T18:11:17Z</dcterms:modified>
</cp:coreProperties>
</file>